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  <p:sldMasterId id="2147483874" r:id="rId2"/>
  </p:sldMasterIdLst>
  <p:notesMasterIdLst>
    <p:notesMasterId r:id="rId17"/>
  </p:notesMasterIdLst>
  <p:sldIdLst>
    <p:sldId id="256" r:id="rId3"/>
    <p:sldId id="271" r:id="rId4"/>
    <p:sldId id="269" r:id="rId5"/>
    <p:sldId id="266" r:id="rId6"/>
    <p:sldId id="272" r:id="rId7"/>
    <p:sldId id="276" r:id="rId8"/>
    <p:sldId id="275" r:id="rId9"/>
    <p:sldId id="277" r:id="rId10"/>
    <p:sldId id="278" r:id="rId11"/>
    <p:sldId id="274" r:id="rId12"/>
    <p:sldId id="273" r:id="rId13"/>
    <p:sldId id="262" r:id="rId14"/>
    <p:sldId id="270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8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0"/>
    <p:restoredTop sz="94679"/>
  </p:normalViewPr>
  <p:slideViewPr>
    <p:cSldViewPr snapToGrid="0" snapToObjects="1">
      <p:cViewPr>
        <p:scale>
          <a:sx n="82" d="100"/>
          <a:sy n="82" d="100"/>
        </p:scale>
        <p:origin x="7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A10A82-A84D-4FCD-873B-DAEE15E0EB22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C97E6C-2A15-4F1D-AA95-17EE1F74D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93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97E6C-2A15-4F1D-AA95-17EE1F74DF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73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97E6C-2A15-4F1D-AA95-17EE1F74DF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88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72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320FC-6D8C-E441-8DE3-1D9C4EE8632E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EB3-02A1-9E46-BE2D-4DF346999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5659" y="1772239"/>
            <a:ext cx="8574622" cy="885422"/>
          </a:xfrm>
        </p:spPr>
        <p:txBody>
          <a:bodyPr>
            <a:normAutofit fontScale="90000"/>
          </a:bodyPr>
          <a:lstStyle/>
          <a:p>
            <a:r>
              <a:rPr lang="en-US" dirty="0"/>
              <a:t>Birth Certificates on FHIR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5563" y="3761295"/>
            <a:ext cx="7739406" cy="1623506"/>
          </a:xfrm>
        </p:spPr>
        <p:txBody>
          <a:bodyPr>
            <a:normAutofit/>
          </a:bodyPr>
          <a:lstStyle/>
          <a:p>
            <a:r>
              <a:rPr lang="en-US" sz="2400" dirty="0"/>
              <a:t>Team </a:t>
            </a:r>
            <a:r>
              <a:rPr lang="en-US" sz="2400" dirty="0" err="1"/>
              <a:t>iHealth</a:t>
            </a:r>
            <a:endParaRPr lang="en-US" sz="2400" dirty="0"/>
          </a:p>
          <a:p>
            <a:r>
              <a:rPr lang="en-US" sz="2400" dirty="0"/>
              <a:t>Lei Fang, Dong Li, </a:t>
            </a:r>
            <a:r>
              <a:rPr lang="en-US" sz="2400" dirty="0" err="1"/>
              <a:t>Xue</a:t>
            </a:r>
            <a:r>
              <a:rPr lang="en-US" sz="2400" dirty="0"/>
              <a:t> Liang, Lu Wang,  </a:t>
            </a:r>
            <a:r>
              <a:rPr lang="en-US" sz="2400" dirty="0" err="1"/>
              <a:t>Xiaoming</a:t>
            </a:r>
            <a:r>
              <a:rPr lang="en-US" sz="2400" dirty="0"/>
              <a:t> Su, Bo Lin</a:t>
            </a:r>
          </a:p>
        </p:txBody>
      </p:sp>
    </p:spTree>
    <p:extLst>
      <p:ext uri="{BB962C8B-B14F-4D97-AF65-F5344CB8AC3E}">
        <p14:creationId xmlns:p14="http://schemas.microsoft.com/office/powerpoint/2010/main" val="2076139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517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General Workflow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6D115C-D3BD-45D6-8567-E2EBD1117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03" t="48763" r="20937" b="11251"/>
          <a:stretch/>
        </p:blipFill>
        <p:spPr>
          <a:xfrm>
            <a:off x="630010" y="1548882"/>
            <a:ext cx="10612393" cy="46932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7DFAE0-7203-4A34-A8B9-14D4C1EF67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00" t="30848" r="19491" b="22368"/>
          <a:stretch/>
        </p:blipFill>
        <p:spPr>
          <a:xfrm>
            <a:off x="968828" y="3349689"/>
            <a:ext cx="5458408" cy="298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93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511953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Database Preparation: Data selection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3394D7-7D40-435C-A067-AEA1AAF8F1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3" r="1735" b="4899"/>
          <a:stretch/>
        </p:blipFill>
        <p:spPr>
          <a:xfrm>
            <a:off x="0" y="914400"/>
            <a:ext cx="11980506" cy="596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47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30905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000" dirty="0">
                <a:latin typeface="+mn-lt"/>
              </a:rPr>
              <a:t>Gantt</a:t>
            </a:r>
            <a:r>
              <a:rPr lang="zh-CN" altLang="en-US" sz="4000" dirty="0">
                <a:latin typeface="+mn-lt"/>
              </a:rPr>
              <a:t> </a:t>
            </a:r>
            <a:r>
              <a:rPr lang="en-US" altLang="zh-CN" sz="4000" dirty="0">
                <a:latin typeface="+mn-lt"/>
              </a:rPr>
              <a:t>chart</a:t>
            </a:r>
            <a:br>
              <a:rPr lang="en-US" sz="4000" dirty="0">
                <a:latin typeface="+mj-ea"/>
              </a:rPr>
            </a:br>
            <a:endParaRPr lang="en-US" sz="4000" dirty="0">
              <a:latin typeface="+mj-e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65B9CA-79A9-42E9-97B7-6AB2F5DFD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6122"/>
            <a:ext cx="12192000" cy="320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01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7635" y="2741396"/>
            <a:ext cx="4590853" cy="13255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600" b="1" dirty="0"/>
              <a:t>Thank you!</a:t>
            </a:r>
            <a:br>
              <a:rPr lang="en-US" sz="6600" b="1" dirty="0"/>
            </a:br>
            <a:r>
              <a:rPr lang="en-US" sz="4800" dirty="0"/>
              <a:t>-Team </a:t>
            </a:r>
            <a:r>
              <a:rPr lang="en-US" sz="4800" dirty="0" err="1"/>
              <a:t>iHealth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09332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4AD558-B5CB-4D1D-8202-4D9BC532BB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69" t="24218" r="20408" b="10068"/>
          <a:stretch/>
        </p:blipFill>
        <p:spPr>
          <a:xfrm>
            <a:off x="503853" y="457200"/>
            <a:ext cx="8612155" cy="622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9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21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Project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681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The scope of this project would be to develop the FHIR resource mappings and birth certificate logic to support a SMART-on-FHIR application for birth certificate clerks 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723572" y="3070370"/>
            <a:ext cx="5530650" cy="2592121"/>
            <a:chOff x="2763664" y="3115158"/>
            <a:chExt cx="6094648" cy="3240151"/>
          </a:xfrm>
        </p:grpSpPr>
        <p:grpSp>
          <p:nvGrpSpPr>
            <p:cNvPr id="7" name="Group 6"/>
            <p:cNvGrpSpPr/>
            <p:nvPr/>
          </p:nvGrpSpPr>
          <p:grpSpPr>
            <a:xfrm>
              <a:off x="2763664" y="3115158"/>
              <a:ext cx="6094648" cy="3240151"/>
              <a:chOff x="2798748" y="3115158"/>
              <a:chExt cx="6094648" cy="3240151"/>
            </a:xfrm>
          </p:grpSpPr>
          <p:sp>
            <p:nvSpPr>
              <p:cNvPr id="8" name="Freeform 7"/>
              <p:cNvSpPr/>
              <p:nvPr/>
            </p:nvSpPr>
            <p:spPr>
              <a:xfrm>
                <a:off x="2798748" y="3115158"/>
                <a:ext cx="3012240" cy="3240150"/>
              </a:xfrm>
              <a:custGeom>
                <a:avLst/>
                <a:gdLst>
                  <a:gd name="connsiteX0" fmla="*/ 0 w 3012240"/>
                  <a:gd name="connsiteY0" fmla="*/ 301224 h 3240150"/>
                  <a:gd name="connsiteX1" fmla="*/ 301224 w 3012240"/>
                  <a:gd name="connsiteY1" fmla="*/ 0 h 3240150"/>
                  <a:gd name="connsiteX2" fmla="*/ 2711016 w 3012240"/>
                  <a:gd name="connsiteY2" fmla="*/ 0 h 3240150"/>
                  <a:gd name="connsiteX3" fmla="*/ 3012240 w 3012240"/>
                  <a:gd name="connsiteY3" fmla="*/ 301224 h 3240150"/>
                  <a:gd name="connsiteX4" fmla="*/ 3012240 w 3012240"/>
                  <a:gd name="connsiteY4" fmla="*/ 2938926 h 3240150"/>
                  <a:gd name="connsiteX5" fmla="*/ 2711016 w 3012240"/>
                  <a:gd name="connsiteY5" fmla="*/ 3240150 h 3240150"/>
                  <a:gd name="connsiteX6" fmla="*/ 301224 w 3012240"/>
                  <a:gd name="connsiteY6" fmla="*/ 3240150 h 3240150"/>
                  <a:gd name="connsiteX7" fmla="*/ 0 w 3012240"/>
                  <a:gd name="connsiteY7" fmla="*/ 2938926 h 3240150"/>
                  <a:gd name="connsiteX8" fmla="*/ 0 w 3012240"/>
                  <a:gd name="connsiteY8" fmla="*/ 301224 h 324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12240" h="3240150">
                    <a:moveTo>
                      <a:pt x="0" y="301224"/>
                    </a:moveTo>
                    <a:cubicBezTo>
                      <a:pt x="0" y="134863"/>
                      <a:pt x="134863" y="0"/>
                      <a:pt x="301224" y="0"/>
                    </a:cubicBezTo>
                    <a:lnTo>
                      <a:pt x="2711016" y="0"/>
                    </a:lnTo>
                    <a:cubicBezTo>
                      <a:pt x="2877377" y="0"/>
                      <a:pt x="3012240" y="134863"/>
                      <a:pt x="3012240" y="301224"/>
                    </a:cubicBezTo>
                    <a:lnTo>
                      <a:pt x="3012240" y="2938926"/>
                    </a:lnTo>
                    <a:cubicBezTo>
                      <a:pt x="3012240" y="3105287"/>
                      <a:pt x="2877377" y="3240150"/>
                      <a:pt x="2711016" y="3240150"/>
                    </a:cubicBezTo>
                    <a:lnTo>
                      <a:pt x="301224" y="3240150"/>
                    </a:lnTo>
                    <a:cubicBezTo>
                      <a:pt x="134863" y="3240150"/>
                      <a:pt x="0" y="3105287"/>
                      <a:pt x="0" y="2938926"/>
                    </a:cubicBezTo>
                    <a:lnTo>
                      <a:pt x="0" y="301224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63576" tIns="1459636" rIns="163576" bIns="811606" numCol="1" spcCol="1270" anchor="ctr" anchorCtr="0">
                <a:noAutofit/>
              </a:bodyPr>
              <a:lstStyle/>
              <a:p>
                <a:pPr lvl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300" kern="1200" dirty="0"/>
                  <a:t>Clerk in the EHR would launch the birth certificate app</a:t>
                </a:r>
              </a:p>
            </p:txBody>
          </p:sp>
          <p:sp>
            <p:nvSpPr>
              <p:cNvPr id="9" name="Oval 8"/>
              <p:cNvSpPr/>
              <p:nvPr/>
            </p:nvSpPr>
            <p:spPr>
              <a:xfrm flipH="1" flipV="1">
                <a:off x="4172337" y="3776481"/>
                <a:ext cx="224663" cy="145143"/>
              </a:xfrm>
              <a:prstGeom prst="ellipse">
                <a:avLst/>
              </a:prstGeom>
              <a:solidFill>
                <a:schemeClr val="accent4"/>
              </a:soli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2">
                <a:schemeClr val="accent4">
                  <a:tint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0" name="Freeform 9"/>
              <p:cNvSpPr/>
              <p:nvPr/>
            </p:nvSpPr>
            <p:spPr>
              <a:xfrm>
                <a:off x="5881156" y="3115159"/>
                <a:ext cx="3012240" cy="3240150"/>
              </a:xfrm>
              <a:custGeom>
                <a:avLst/>
                <a:gdLst>
                  <a:gd name="connsiteX0" fmla="*/ 0 w 3012240"/>
                  <a:gd name="connsiteY0" fmla="*/ 301224 h 3240150"/>
                  <a:gd name="connsiteX1" fmla="*/ 301224 w 3012240"/>
                  <a:gd name="connsiteY1" fmla="*/ 0 h 3240150"/>
                  <a:gd name="connsiteX2" fmla="*/ 2711016 w 3012240"/>
                  <a:gd name="connsiteY2" fmla="*/ 0 h 3240150"/>
                  <a:gd name="connsiteX3" fmla="*/ 3012240 w 3012240"/>
                  <a:gd name="connsiteY3" fmla="*/ 301224 h 3240150"/>
                  <a:gd name="connsiteX4" fmla="*/ 3012240 w 3012240"/>
                  <a:gd name="connsiteY4" fmla="*/ 2938926 h 3240150"/>
                  <a:gd name="connsiteX5" fmla="*/ 2711016 w 3012240"/>
                  <a:gd name="connsiteY5" fmla="*/ 3240150 h 3240150"/>
                  <a:gd name="connsiteX6" fmla="*/ 301224 w 3012240"/>
                  <a:gd name="connsiteY6" fmla="*/ 3240150 h 3240150"/>
                  <a:gd name="connsiteX7" fmla="*/ 0 w 3012240"/>
                  <a:gd name="connsiteY7" fmla="*/ 2938926 h 3240150"/>
                  <a:gd name="connsiteX8" fmla="*/ 0 w 3012240"/>
                  <a:gd name="connsiteY8" fmla="*/ 301224 h 324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12240" h="3240150">
                    <a:moveTo>
                      <a:pt x="0" y="301224"/>
                    </a:moveTo>
                    <a:cubicBezTo>
                      <a:pt x="0" y="134863"/>
                      <a:pt x="134863" y="0"/>
                      <a:pt x="301224" y="0"/>
                    </a:cubicBezTo>
                    <a:lnTo>
                      <a:pt x="2711016" y="0"/>
                    </a:lnTo>
                    <a:cubicBezTo>
                      <a:pt x="2877377" y="0"/>
                      <a:pt x="3012240" y="134863"/>
                      <a:pt x="3012240" y="301224"/>
                    </a:cubicBezTo>
                    <a:lnTo>
                      <a:pt x="3012240" y="2938926"/>
                    </a:lnTo>
                    <a:cubicBezTo>
                      <a:pt x="3012240" y="3105287"/>
                      <a:pt x="2877377" y="3240150"/>
                      <a:pt x="2711016" y="3240150"/>
                    </a:cubicBezTo>
                    <a:lnTo>
                      <a:pt x="301224" y="3240150"/>
                    </a:lnTo>
                    <a:cubicBezTo>
                      <a:pt x="134863" y="3240150"/>
                      <a:pt x="0" y="3105287"/>
                      <a:pt x="0" y="2938926"/>
                    </a:cubicBezTo>
                    <a:lnTo>
                      <a:pt x="0" y="301224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9800891"/>
                  <a:satOff val="-40777"/>
                  <a:lumOff val="9608"/>
                  <a:alphaOff val="0"/>
                </a:schemeClr>
              </a:fillRef>
              <a:effectRef idx="2">
                <a:schemeClr val="accent4">
                  <a:hueOff val="9800891"/>
                  <a:satOff val="-40777"/>
                  <a:lumOff val="9608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63576" tIns="1459636" rIns="163576" bIns="811606" numCol="1" spcCol="1270" anchor="ctr" anchorCtr="0">
                <a:noAutofit/>
              </a:bodyPr>
              <a:lstStyle/>
              <a:p>
                <a:pPr lvl="0" algn="ctr" defTabSz="1022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300" kern="1200" dirty="0"/>
                  <a:t>App would then fetch the necessary data elements</a:t>
                </a: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392579" y="6134651"/>
                <a:ext cx="154454" cy="99599"/>
              </a:xfrm>
              <a:prstGeom prst="ellipse">
                <a:avLst/>
              </a:prstGeom>
              <a:solidFill>
                <a:srgbClr val="3483CD"/>
              </a:soli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2">
                <a:schemeClr val="accent4">
                  <a:tint val="50000"/>
                  <a:hueOff val="10788194"/>
                  <a:satOff val="-50206"/>
                  <a:lumOff val="-2202"/>
                  <a:alphaOff val="0"/>
                </a:schemeClr>
              </a:effectRef>
              <a:fontRef idx="minor">
                <a:schemeClr val="lt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2" name="Left-Right Arrow 11"/>
              <p:cNvSpPr/>
              <p:nvPr/>
            </p:nvSpPr>
            <p:spPr>
              <a:xfrm>
                <a:off x="3020723" y="5707279"/>
                <a:ext cx="5630499" cy="486022"/>
              </a:xfrm>
              <a:prstGeom prst="leftRightArrow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4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2642" y="3341864"/>
              <a:ext cx="1152084" cy="82291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71181" y="3341864"/>
              <a:ext cx="1312707" cy="822917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7910491" y="3585495"/>
            <a:ext cx="69502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Programming</a:t>
            </a:r>
            <a:r>
              <a:rPr lang="zh-CN" altLang="en-US" sz="2000" dirty="0"/>
              <a:t> </a:t>
            </a:r>
            <a:r>
              <a:rPr lang="en-US" altLang="zh-CN" sz="2000" dirty="0"/>
              <a:t>Languages</a:t>
            </a: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Web: HTML, CSS, JavaScript, PHP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Database: MySQL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Backend: Java  </a:t>
            </a:r>
          </a:p>
        </p:txBody>
      </p:sp>
    </p:spTree>
    <p:extLst>
      <p:ext uri="{BB962C8B-B14F-4D97-AF65-F5344CB8AC3E}">
        <p14:creationId xmlns:p14="http://schemas.microsoft.com/office/powerpoint/2010/main" val="1851989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Architectural Diagram</a:t>
            </a:r>
            <a:endParaRPr lang="en-US" sz="3200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21" y="1202525"/>
            <a:ext cx="7879598" cy="5128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66916" y="6146606"/>
            <a:ext cx="3440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was</a:t>
            </a:r>
            <a:r>
              <a:rPr lang="zh-CN" altLang="en-US" dirty="0"/>
              <a:t> </a:t>
            </a:r>
            <a:r>
              <a:rPr lang="en-US" altLang="zh-CN" dirty="0"/>
              <a:t>provided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Dr.</a:t>
            </a:r>
            <a:r>
              <a:rPr lang="zh-CN" altLang="en-US" dirty="0"/>
              <a:t> </a:t>
            </a:r>
            <a:r>
              <a:rPr lang="en-US" altLang="zh-CN" dirty="0" err="1"/>
              <a:t>Ducan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38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5316" y="1191648"/>
            <a:ext cx="6096000" cy="492801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400" dirty="0">
                <a:latin typeface="Calibri" charset="0"/>
                <a:ea typeface="Calibri" charset="0"/>
                <a:cs typeface="Times New Roman" charset="0"/>
              </a:rPr>
              <a:t>Steps: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latin typeface="Calibri" charset="0"/>
                <a:ea typeface="Calibri" charset="0"/>
                <a:cs typeface="Times New Roman" charset="0"/>
              </a:rPr>
              <a:t>Choose a subset of birth certificate information after reviewing the standard birth certificate.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latin typeface="Calibri" charset="0"/>
                <a:ea typeface="Calibri" charset="0"/>
                <a:cs typeface="Times New Roman" charset="0"/>
              </a:rPr>
              <a:t>Map birth certificate data elements for each discrete subset identified in (1) to FHIR resource definitions.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latin typeface="Calibri" charset="0"/>
                <a:ea typeface="Calibri" charset="0"/>
                <a:cs typeface="Times New Roman" charset="0"/>
              </a:rPr>
              <a:t>Develop logic for the application to translate EHR values to birth certificate values.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latin typeface="Calibri" charset="0"/>
                <a:ea typeface="Calibri" charset="0"/>
                <a:cs typeface="Times New Roman" charset="0"/>
              </a:rPr>
              <a:t>Develop a SMART-on-FHIR module with logic specific to the subset that will either pre-populate the birth form or otherwise provide the birth clerk with decision support.</a:t>
            </a:r>
            <a:endParaRPr lang="en-US" sz="22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177797" y="1618584"/>
            <a:ext cx="5943600" cy="38246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51377" y="6331272"/>
            <a:ext cx="3440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was</a:t>
            </a:r>
            <a:r>
              <a:rPr lang="zh-CN" altLang="en-US" dirty="0"/>
              <a:t> </a:t>
            </a:r>
            <a:r>
              <a:rPr lang="en-US" altLang="zh-CN" dirty="0"/>
              <a:t>provided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Dr.</a:t>
            </a:r>
            <a:r>
              <a:rPr lang="zh-CN" altLang="en-US" dirty="0"/>
              <a:t> </a:t>
            </a:r>
            <a:r>
              <a:rPr lang="en-US" altLang="zh-CN" dirty="0" err="1"/>
              <a:t>Ducan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86251" y="152815"/>
            <a:ext cx="37830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Project Overview </a:t>
            </a:r>
          </a:p>
        </p:txBody>
      </p:sp>
    </p:spTree>
    <p:extLst>
      <p:ext uri="{BB962C8B-B14F-4D97-AF65-F5344CB8AC3E}">
        <p14:creationId xmlns:p14="http://schemas.microsoft.com/office/powerpoint/2010/main" val="1271186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 </a:t>
            </a:r>
            <a:r>
              <a:rPr lang="en-US" altLang="zh-CN" dirty="0"/>
              <a:t>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zh-CN" dirty="0"/>
              <a:t>Designed Website : </a:t>
            </a:r>
          </a:p>
          <a:p>
            <a:pPr marL="9144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HTML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setup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endParaRPr lang="en-US" altLang="zh-CN" dirty="0"/>
          </a:p>
          <a:p>
            <a:pPr marL="9144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zh-CN" dirty="0"/>
              <a:t>The authorized user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account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  <a:defRPr/>
            </a:pPr>
            <a:endParaRPr lang="en-US" altLang="zh-CN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Identified app workflow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Started to prepare Database (ongoing task)</a:t>
            </a:r>
          </a:p>
        </p:txBody>
      </p:sp>
    </p:spTree>
    <p:extLst>
      <p:ext uri="{BB962C8B-B14F-4D97-AF65-F5344CB8AC3E}">
        <p14:creationId xmlns:p14="http://schemas.microsoft.com/office/powerpoint/2010/main" val="1512299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DF4FB-8B98-4B70-8951-B08CBA6BB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55780"/>
          </a:xfrm>
        </p:spPr>
        <p:txBody>
          <a:bodyPr/>
          <a:lstStyle/>
          <a:p>
            <a:pPr algn="ctr"/>
            <a:r>
              <a:rPr lang="en-US" dirty="0"/>
              <a:t>Web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C2DFF-C74C-4B1D-BA4D-6453A7BF9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9DE47-B0D1-41DA-ADDB-BA12B4483F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39" b="4722"/>
          <a:stretch/>
        </p:blipFill>
        <p:spPr>
          <a:xfrm>
            <a:off x="0" y="755781"/>
            <a:ext cx="12192000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649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4CF4A-18DA-4981-B2C1-83DCDB613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B2F1C3-2976-47D3-906E-AFDE2B1757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38" b="4584"/>
          <a:stretch/>
        </p:blipFill>
        <p:spPr>
          <a:xfrm>
            <a:off x="0" y="755781"/>
            <a:ext cx="12192000" cy="60198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23122F7-C592-4FF4-9BCB-9BE75A297127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55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Web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8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28B58-BE30-420E-978D-2E415C02F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5E4D8-90F0-4FD3-9BE3-745AA5E24F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39" b="4861"/>
          <a:stretch/>
        </p:blipFill>
        <p:spPr>
          <a:xfrm>
            <a:off x="0" y="673164"/>
            <a:ext cx="12192000" cy="600075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C868EF8-2BDC-4EE4-9EAF-3067D8CCEE4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55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Web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447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43363-1BAF-421C-96F8-73D07911E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46E1E-7710-4D22-B06E-0C37B1FB6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12E7-E3C4-4161-A0DE-11B105E85D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0" b="4583"/>
          <a:stretch/>
        </p:blipFill>
        <p:spPr>
          <a:xfrm>
            <a:off x="0" y="755781"/>
            <a:ext cx="12192000" cy="602932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AFBBB9D-F3FC-4616-ADA9-7C4522E99BB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55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Web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2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688</TotalTime>
  <Words>232</Words>
  <Application>Microsoft Office PowerPoint</Application>
  <PresentationFormat>Widescreen</PresentationFormat>
  <Paragraphs>38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DengXian</vt:lpstr>
      <vt:lpstr>DengXian Light</vt:lpstr>
      <vt:lpstr>Arial</vt:lpstr>
      <vt:lpstr>Calibri</vt:lpstr>
      <vt:lpstr>Calibri Light</vt:lpstr>
      <vt:lpstr>Corbel</vt:lpstr>
      <vt:lpstr>Times New Roman</vt:lpstr>
      <vt:lpstr>Wingdings</vt:lpstr>
      <vt:lpstr>2_Parallax</vt:lpstr>
      <vt:lpstr>Office Theme</vt:lpstr>
      <vt:lpstr>Birth Certificates on FHIR</vt:lpstr>
      <vt:lpstr>Project Overview </vt:lpstr>
      <vt:lpstr>Architectural Diagram</vt:lpstr>
      <vt:lpstr>PowerPoint Presentation</vt:lpstr>
      <vt:lpstr> Progress</vt:lpstr>
      <vt:lpstr>Web Design</vt:lpstr>
      <vt:lpstr>PowerPoint Presentation</vt:lpstr>
      <vt:lpstr>PowerPoint Presentation</vt:lpstr>
      <vt:lpstr>PowerPoint Presentation</vt:lpstr>
      <vt:lpstr>General Workflow</vt:lpstr>
      <vt:lpstr> Database Preparation: Data selection</vt:lpstr>
      <vt:lpstr>Gantt chart </vt:lpstr>
      <vt:lpstr>Thank you! -Team iHealth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Birth Certificates on FHIR</dc:title>
  <dc:creator>Lu Wang</dc:creator>
  <cp:lastModifiedBy>Xiaoming</cp:lastModifiedBy>
  <cp:revision>101</cp:revision>
  <dcterms:created xsi:type="dcterms:W3CDTF">2017-09-30T01:45:00Z</dcterms:created>
  <dcterms:modified xsi:type="dcterms:W3CDTF">2017-10-21T03:22:32Z</dcterms:modified>
</cp:coreProperties>
</file>

<file path=docProps/thumbnail.jpeg>
</file>